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4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70" r:id="rId10"/>
    <p:sldId id="271" r:id="rId11"/>
    <p:sldId id="268" r:id="rId12"/>
    <p:sldId id="269" r:id="rId13"/>
    <p:sldId id="273" r:id="rId14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9" d="100"/>
          <a:sy n="89" d="100"/>
        </p:scale>
        <p:origin x="-2240" y="-10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21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A4B48-0DF8-4C39-A823-46CEF06DAD6A}" type="datetimeFigureOut">
              <a:rPr lang="en-GB" smtClean="0"/>
              <a:t>21/04/18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C46661-E507-42E4-B903-3AB6ABD3A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115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F125-846D-4375-B3B3-D6665B653B16}" type="datetimeFigureOut">
              <a:rPr lang="en-GB" smtClean="0"/>
              <a:t>21/04/18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FAF29-0E28-42F2-8784-9D9408E8A1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364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F125-846D-4375-B3B3-D6665B653B16}" type="datetimeFigureOut">
              <a:rPr lang="en-GB" smtClean="0"/>
              <a:t>21/04/18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FAF29-0E28-42F2-8784-9D9408E8A1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026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F125-846D-4375-B3B3-D6665B653B16}" type="datetimeFigureOut">
              <a:rPr lang="en-GB" smtClean="0"/>
              <a:t>21/04/18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FAF29-0E28-42F2-8784-9D9408E8A1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14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F125-846D-4375-B3B3-D6665B653B16}" type="datetimeFigureOut">
              <a:rPr lang="en-GB" smtClean="0"/>
              <a:t>21/04/18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FAF29-0E28-42F2-8784-9D9408E8A1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565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F125-846D-4375-B3B3-D6665B653B16}" type="datetimeFigureOut">
              <a:rPr lang="en-GB" smtClean="0"/>
              <a:t>21/04/18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FAF29-0E28-42F2-8784-9D9408E8A1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302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F125-846D-4375-B3B3-D6665B653B16}" type="datetimeFigureOut">
              <a:rPr lang="en-GB" smtClean="0"/>
              <a:t>21/04/18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FAF29-0E28-42F2-8784-9D9408E8A1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635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F125-846D-4375-B3B3-D6665B653B16}" type="datetimeFigureOut">
              <a:rPr lang="en-GB" smtClean="0"/>
              <a:t>21/04/18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FAF29-0E28-42F2-8784-9D9408E8A1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743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F125-846D-4375-B3B3-D6665B653B16}" type="datetimeFigureOut">
              <a:rPr lang="en-GB" smtClean="0"/>
              <a:t>21/04/18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FAF29-0E28-42F2-8784-9D9408E8A1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59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F125-846D-4375-B3B3-D6665B653B16}" type="datetimeFigureOut">
              <a:rPr lang="en-GB" smtClean="0"/>
              <a:t>21/04/18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FAF29-0E28-42F2-8784-9D9408E8A1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08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F125-846D-4375-B3B3-D6665B653B16}" type="datetimeFigureOut">
              <a:rPr lang="en-GB" smtClean="0"/>
              <a:t>21/04/18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FAF29-0E28-42F2-8784-9D9408E8A1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499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F125-846D-4375-B3B3-D6665B653B16}" type="datetimeFigureOut">
              <a:rPr lang="en-GB" smtClean="0"/>
              <a:t>21/04/18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FAF29-0E28-42F2-8784-9D9408E8A1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754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AF125-846D-4375-B3B3-D6665B653B16}" type="datetimeFigureOut">
              <a:rPr lang="en-GB" smtClean="0"/>
              <a:t>21/04/18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FAF29-0E28-42F2-8784-9D9408E8A1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533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84474" y="1383966"/>
            <a:ext cx="7092575" cy="2211491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INSURANCE LAW REFORM IN THE UK</a:t>
            </a:r>
            <a:br>
              <a:rPr lang="en-US" sz="49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Tel Aviv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23 April 2018</a:t>
            </a: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12912" y="3838006"/>
            <a:ext cx="6716630" cy="118968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Professor Rob Merkin QC</a:t>
            </a:r>
          </a:p>
          <a:p>
            <a:r>
              <a:rPr lang="en-US" sz="2400" dirty="0" smtClean="0"/>
              <a:t>University of Exeter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9214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FUTURE WARRANTIES: S 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 (1) Any rule of law that breach of a warranty (express or implied) in a contract of insurance results in the discharge of the insurer’s liability under the contract is abolished.</a:t>
            </a:r>
          </a:p>
          <a:p>
            <a:pPr marL="0" indent="0">
              <a:buNone/>
            </a:pPr>
            <a:r>
              <a:rPr lang="en-GB" dirty="0"/>
              <a:t>   (2) An insurer has no liability under a contract of insurance in respect of any loss occurring, or attributable to something happening, after a warranty (express or implied) in the contract has been breached but before the breach has been remedied.     </a:t>
            </a:r>
          </a:p>
          <a:p>
            <a:pPr marL="0" indent="0">
              <a:buNone/>
            </a:pPr>
            <a:r>
              <a:rPr lang="en-GB" dirty="0"/>
              <a:t>   (4) Subsection (2) does not affect the liability of the insurer in respect of losses occurring, or attributable to something happening—</a:t>
            </a:r>
          </a:p>
          <a:p>
            <a:pPr marL="0" indent="0">
              <a:buNone/>
            </a:pPr>
            <a:r>
              <a:rPr lang="en-GB" dirty="0"/>
              <a:t>	(a)	before the breach of warranty, or</a:t>
            </a:r>
          </a:p>
          <a:p>
            <a:pPr marL="0" indent="0">
              <a:buNone/>
            </a:pPr>
            <a:r>
              <a:rPr lang="en-GB" dirty="0"/>
              <a:t>	(b)	if the breach can be remedied, after it has been 		remedied.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6179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OTHER TERMS: S 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 (1) This section applies to a term (express or implied) of a contract of insurance, other than a term defining the risk as a whole, if compliance with it would tend to reduce the risk of one or more of the following—</a:t>
            </a:r>
          </a:p>
          <a:p>
            <a:pPr marL="0" indent="0">
              <a:buNone/>
            </a:pPr>
            <a:r>
              <a:rPr lang="en-GB" dirty="0"/>
              <a:t>	(a)	loss of a particular kind,</a:t>
            </a:r>
          </a:p>
          <a:p>
            <a:pPr marL="0" indent="0">
              <a:buNone/>
            </a:pPr>
            <a:r>
              <a:rPr lang="en-GB" dirty="0"/>
              <a:t>	(b)	loss at a particular location,</a:t>
            </a:r>
          </a:p>
          <a:p>
            <a:pPr marL="0" indent="0">
              <a:buNone/>
            </a:pPr>
            <a:r>
              <a:rPr lang="en-GB" dirty="0"/>
              <a:t>	(c)	loss at a particular time.</a:t>
            </a:r>
          </a:p>
          <a:p>
            <a:pPr marL="0" indent="0">
              <a:buNone/>
            </a:pPr>
            <a:r>
              <a:rPr lang="en-GB" dirty="0"/>
              <a:t>   (2) If a loss occurs, and the term has not been complied with, the insurer may not rely on the non-compliance to exclude, limit or discharge its liability under the contract for the loss if the insured satisfies subsection (3).</a:t>
            </a:r>
          </a:p>
          <a:p>
            <a:pPr marL="0" indent="0">
              <a:buNone/>
            </a:pPr>
            <a:r>
              <a:rPr lang="en-GB" dirty="0"/>
              <a:t>   (3) The insured satisfies this subsection if it shows that the non-compliance with the term could not have increased the risk of the loss which actually occurred in the circumstances in which it occurred.</a:t>
            </a:r>
          </a:p>
          <a:p>
            <a:pPr marL="0" indent="0">
              <a:buNone/>
            </a:pPr>
            <a:r>
              <a:rPr lang="en-GB" dirty="0"/>
              <a:t>   (4) This section may apply in addition to section 10.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0610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FRAUDULENT CLAIMS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/>
              <a:t>Insurance Act 2015, s 12</a:t>
            </a:r>
          </a:p>
          <a:p>
            <a:pPr lvl="1"/>
            <a:r>
              <a:rPr lang="en-US" dirty="0"/>
              <a:t>No retroactivity</a:t>
            </a:r>
          </a:p>
          <a:p>
            <a:pPr lvl="1"/>
            <a:r>
              <a:rPr lang="en-US" dirty="0"/>
              <a:t>Not a part of utmost good faith</a:t>
            </a:r>
          </a:p>
          <a:p>
            <a:r>
              <a:rPr lang="en-US" sz="1800" dirty="0"/>
              <a:t>Remedies for fraud</a:t>
            </a:r>
          </a:p>
          <a:p>
            <a:pPr lvl="1"/>
            <a:r>
              <a:rPr lang="en-US" dirty="0"/>
              <a:t>	Refusal of claim </a:t>
            </a:r>
          </a:p>
          <a:p>
            <a:pPr lvl="1"/>
            <a:r>
              <a:rPr lang="en-US" dirty="0"/>
              <a:t>	Right to terminate policy for breach as of date of frau</a:t>
            </a:r>
          </a:p>
          <a:p>
            <a:pPr lvl="1"/>
            <a:r>
              <a:rPr lang="en-US" dirty="0"/>
              <a:t>     Possibility of damages for wasting time</a:t>
            </a:r>
          </a:p>
          <a:p>
            <a:r>
              <a:rPr lang="en-US" sz="1800" dirty="0"/>
              <a:t>Meaning of fraud</a:t>
            </a:r>
          </a:p>
          <a:p>
            <a:pPr lvl="1"/>
            <a:r>
              <a:rPr lang="en-US" dirty="0"/>
              <a:t>No loss, exaggeration, hiding </a:t>
            </a:r>
            <a:r>
              <a:rPr lang="en-US" dirty="0" err="1"/>
              <a:t>defence</a:t>
            </a:r>
            <a:r>
              <a:rPr lang="en-US" dirty="0"/>
              <a:t>, discovery of no loss, collateral lies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Versloot</a:t>
            </a:r>
            <a:r>
              <a:rPr lang="en-US" i="1" dirty="0">
                <a:solidFill>
                  <a:srgbClr val="FF0000"/>
                </a:solidFill>
              </a:rPr>
              <a:t> v MDI </a:t>
            </a:r>
            <a:r>
              <a:rPr lang="en-US" dirty="0">
                <a:solidFill>
                  <a:srgbClr val="FF0000"/>
                </a:solidFill>
              </a:rPr>
              <a:t>[2016] UKSC 45</a:t>
            </a:r>
            <a:endParaRPr lang="en-US" dirty="0"/>
          </a:p>
          <a:p>
            <a:endParaRPr lang="en-US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39847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LATE PAYMENT: IA 2015, SS 13A AND 16A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Interest: Senior Courts Act 1981, s 35A</a:t>
            </a:r>
          </a:p>
          <a:p>
            <a:r>
              <a:rPr lang="en-US" sz="2400" dirty="0"/>
              <a:t>Damages awardable for late payment</a:t>
            </a:r>
          </a:p>
          <a:p>
            <a:pPr lvl="1"/>
            <a:r>
              <a:rPr lang="en-US" sz="2400" dirty="0"/>
              <a:t>Trigger: point at which delay unreasonable</a:t>
            </a:r>
          </a:p>
          <a:p>
            <a:pPr lvl="1"/>
            <a:r>
              <a:rPr lang="en-US" sz="2400" dirty="0"/>
              <a:t>Common law remoteness test – effect on disclosure?</a:t>
            </a:r>
          </a:p>
          <a:p>
            <a:pPr lvl="1"/>
            <a:r>
              <a:rPr lang="en-US" sz="2400" dirty="0"/>
              <a:t>No recovery for delay beyond insurer’s control</a:t>
            </a:r>
          </a:p>
          <a:p>
            <a:r>
              <a:rPr lang="en-US" sz="2400" dirty="0"/>
              <a:t>Limitation period: a year from date of payment</a:t>
            </a:r>
          </a:p>
          <a:p>
            <a:r>
              <a:rPr lang="en-US" sz="2400" dirty="0"/>
              <a:t>Contracting out: no reliance on contracting out clause where insurer’s failure deliberate or reckless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90765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UTMOST GOOD FAITH AND PRESENTATION OF THE RISK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General duty: MIA 1906, s 17, as amended by IA 2015</a:t>
            </a:r>
          </a:p>
          <a:p>
            <a:pPr lvl="1"/>
            <a:r>
              <a:rPr lang="en-GB" dirty="0"/>
              <a:t>Pre-contractual duty of insurer</a:t>
            </a:r>
          </a:p>
          <a:p>
            <a:pPr lvl="1"/>
            <a:r>
              <a:rPr lang="en-GB" dirty="0"/>
              <a:t>Post-contractual duty of assured</a:t>
            </a:r>
          </a:p>
          <a:p>
            <a:pPr lvl="1"/>
            <a:r>
              <a:rPr lang="en-GB" dirty="0"/>
              <a:t>Post-contractual duty of insurer</a:t>
            </a:r>
          </a:p>
          <a:p>
            <a:r>
              <a:rPr lang="en-GB" dirty="0"/>
              <a:t>Consumer Insurances: CIDRA 2012</a:t>
            </a:r>
          </a:p>
          <a:p>
            <a:pPr lvl="1"/>
            <a:r>
              <a:rPr lang="en-GB" dirty="0"/>
              <a:t>No duty of disclosure</a:t>
            </a:r>
          </a:p>
          <a:p>
            <a:pPr lvl="1"/>
            <a:r>
              <a:rPr lang="en-GB" dirty="0"/>
              <a:t>Duty to act honestly</a:t>
            </a:r>
          </a:p>
          <a:p>
            <a:pPr lvl="1"/>
            <a:r>
              <a:rPr lang="en-GB" dirty="0"/>
              <a:t>Proportional remedies</a:t>
            </a:r>
          </a:p>
          <a:p>
            <a:r>
              <a:rPr lang="en-GB" dirty="0"/>
              <a:t>Business insurance: IA 2015, </a:t>
            </a:r>
            <a:r>
              <a:rPr lang="en-GB" dirty="0" err="1"/>
              <a:t>ss</a:t>
            </a:r>
            <a:r>
              <a:rPr lang="en-GB" dirty="0"/>
              <a:t> 2-8 and </a:t>
            </a:r>
            <a:r>
              <a:rPr lang="en-GB" dirty="0" err="1"/>
              <a:t>sched</a:t>
            </a:r>
            <a:r>
              <a:rPr lang="en-GB" dirty="0"/>
              <a:t> 1</a:t>
            </a:r>
          </a:p>
          <a:p>
            <a:pPr lvl="1"/>
            <a:r>
              <a:rPr lang="en-GB" dirty="0"/>
              <a:t>Fair Presentation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9522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DUTY OF FAIR PRESENTATION: ASSURED’S KNOWLEDGE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Duty to disclose in full or in part, and not to misrepresent</a:t>
            </a:r>
          </a:p>
          <a:p>
            <a:r>
              <a:rPr lang="en-US" sz="2400" dirty="0">
                <a:solidFill>
                  <a:srgbClr val="FF0000"/>
                </a:solidFill>
              </a:rPr>
              <a:t>Actual knowledge and blind eye knowledge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Corporate assured</a:t>
            </a:r>
            <a:r>
              <a:rPr lang="en-US" sz="2400" dirty="0"/>
              <a:t>: individual part of senior 	management; individual responsible for insurance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Individual assured</a:t>
            </a:r>
            <a:r>
              <a:rPr lang="en-US" sz="2400" dirty="0"/>
              <a:t>: individual; individual responsible for 	insurance</a:t>
            </a:r>
          </a:p>
          <a:p>
            <a:r>
              <a:rPr lang="en-US" sz="2400" dirty="0">
                <a:solidFill>
                  <a:srgbClr val="FF0000"/>
                </a:solidFill>
              </a:rPr>
              <a:t>Facts which assured ought to know</a:t>
            </a:r>
            <a:r>
              <a:rPr lang="en-US" sz="2400" dirty="0"/>
              <a:t>: reasonable search</a:t>
            </a:r>
          </a:p>
          <a:p>
            <a:r>
              <a:rPr lang="en-US" sz="2400" dirty="0">
                <a:solidFill>
                  <a:srgbClr val="FF0000"/>
                </a:solidFill>
              </a:rPr>
              <a:t>No knowledge of fraud of agent against assured</a:t>
            </a:r>
          </a:p>
        </p:txBody>
      </p:sp>
    </p:spTree>
    <p:extLst>
      <p:ext uri="{BB962C8B-B14F-4D97-AF65-F5344CB8AC3E}">
        <p14:creationId xmlns:p14="http://schemas.microsoft.com/office/powerpoint/2010/main" val="1114016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DUTY OF FAIR PRESENTATION: LIMITS OF DUTY OF DISCLOSURE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Fact diminishing risk</a:t>
            </a:r>
          </a:p>
          <a:p>
            <a:r>
              <a:rPr lang="en-US" sz="2400" dirty="0">
                <a:solidFill>
                  <a:srgbClr val="0000FF"/>
                </a:solidFill>
              </a:rPr>
              <a:t>Fact waived</a:t>
            </a:r>
            <a:r>
              <a:rPr lang="en-US" sz="2400" dirty="0"/>
              <a:t>: express waiver; limited questions; failure to inquire</a:t>
            </a:r>
            <a:endParaRPr lang="en-US" sz="2400" dirty="0">
              <a:solidFill>
                <a:srgbClr val="0000FF"/>
              </a:solidFill>
            </a:endParaRPr>
          </a:p>
          <a:p>
            <a:r>
              <a:rPr lang="en-US" sz="2400" dirty="0">
                <a:solidFill>
                  <a:srgbClr val="0000FF"/>
                </a:solidFill>
              </a:rPr>
              <a:t>Insurer knows</a:t>
            </a:r>
            <a:r>
              <a:rPr lang="en-US" sz="2400" dirty="0"/>
              <a:t>: actual or blind eye knowledge of underwriter</a:t>
            </a:r>
          </a:p>
          <a:p>
            <a:r>
              <a:rPr lang="en-US" sz="2400" dirty="0">
                <a:solidFill>
                  <a:srgbClr val="0000FF"/>
                </a:solidFill>
              </a:rPr>
              <a:t>Insurer ought to know</a:t>
            </a:r>
            <a:r>
              <a:rPr lang="en-US" sz="2400" dirty="0"/>
              <a:t>: ought to have been passed to underwriter; held by insurer and readily available</a:t>
            </a:r>
          </a:p>
          <a:p>
            <a:r>
              <a:rPr lang="en-US" sz="2400" dirty="0">
                <a:solidFill>
                  <a:srgbClr val="0000FF"/>
                </a:solidFill>
              </a:rPr>
              <a:t>Insurer presumed to know</a:t>
            </a:r>
            <a:r>
              <a:rPr lang="en-US" sz="2400" dirty="0"/>
              <a:t>: common knowledge; facts known in the relevant sector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42427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REMEDIES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Deliberate or reckless: avoidance</a:t>
            </a:r>
          </a:p>
          <a:p>
            <a:r>
              <a:rPr lang="en-GB" dirty="0"/>
              <a:t>Other cases: depends upon what would have happened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No policy: avoidance</a:t>
            </a:r>
          </a:p>
          <a:p>
            <a:pPr lvl="1"/>
            <a:r>
              <a:rPr lang="en-GB" dirty="0">
                <a:solidFill>
                  <a:srgbClr val="0070C0"/>
                </a:solidFill>
              </a:rPr>
              <a:t>Increased premium: proportional recovery</a:t>
            </a:r>
          </a:p>
          <a:p>
            <a:pPr lvl="1"/>
            <a:r>
              <a:rPr lang="en-GB" dirty="0">
                <a:solidFill>
                  <a:srgbClr val="0070C0"/>
                </a:solidFill>
              </a:rPr>
              <a:t>Imposition of terms: retrospective rewriting of policy</a:t>
            </a:r>
          </a:p>
          <a:p>
            <a:r>
              <a:rPr lang="en-GB" dirty="0"/>
              <a:t>Challenges of new law</a:t>
            </a:r>
          </a:p>
          <a:p>
            <a:pPr lvl="1"/>
            <a:r>
              <a:rPr lang="en-GB" dirty="0"/>
              <a:t>State of mind of assured now directly relevant to insurer’s remedy</a:t>
            </a:r>
          </a:p>
          <a:p>
            <a:pPr lvl="1"/>
            <a:r>
              <a:rPr lang="en-GB" dirty="0"/>
              <a:t>Proof that something different would have happened: underwriting guidelines; bespoke contracts</a:t>
            </a:r>
          </a:p>
          <a:p>
            <a:pPr marL="0" indent="0">
              <a:buNone/>
            </a:pPr>
            <a:r>
              <a:rPr lang="en-GB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01043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CONTENTS OF AN INSURANCE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Definitions</a:t>
            </a:r>
          </a:p>
          <a:p>
            <a:r>
              <a:rPr lang="en-GB" dirty="0"/>
              <a:t>Insuring provisions</a:t>
            </a:r>
          </a:p>
          <a:p>
            <a:r>
              <a:rPr lang="en-GB" dirty="0"/>
              <a:t>Exclusions</a:t>
            </a:r>
          </a:p>
          <a:p>
            <a:r>
              <a:rPr lang="en-GB" dirty="0"/>
              <a:t>Terms and conditions</a:t>
            </a:r>
          </a:p>
          <a:p>
            <a:pPr lvl="1"/>
            <a:r>
              <a:rPr lang="en-GB" dirty="0"/>
              <a:t>Conduct</a:t>
            </a:r>
          </a:p>
          <a:p>
            <a:pPr lvl="1"/>
            <a:r>
              <a:rPr lang="en-GB" dirty="0"/>
              <a:t>Claims</a:t>
            </a:r>
          </a:p>
          <a:p>
            <a:r>
              <a:rPr lang="en-GB" dirty="0"/>
              <a:t>Dispute resolution</a:t>
            </a:r>
          </a:p>
          <a:p>
            <a:pPr lvl="1"/>
            <a:r>
              <a:rPr lang="en-GB" dirty="0"/>
              <a:t>Applicable law, arbitration and jurisdiction</a:t>
            </a:r>
          </a:p>
          <a:p>
            <a:r>
              <a:rPr lang="en-GB" dirty="0"/>
              <a:t>Schedule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607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CLASSIFICATION OF TERMS: COMMON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(1) Condition precedent to risk or policy</a:t>
            </a:r>
          </a:p>
          <a:p>
            <a:r>
              <a:rPr lang="en-GB" dirty="0"/>
              <a:t>(2) Condition precedent to liability: risk obligations; claims</a:t>
            </a:r>
          </a:p>
          <a:p>
            <a:r>
              <a:rPr lang="en-GB" dirty="0"/>
              <a:t>(3) Conditions within (1) and (2) which are not conditions precedent</a:t>
            </a:r>
          </a:p>
          <a:p>
            <a:r>
              <a:rPr lang="en-GB" dirty="0"/>
              <a:t>(4) Present warranties: statement of fact; no need for materiality; need for strict compliance; breach means risk does not attach</a:t>
            </a:r>
          </a:p>
          <a:p>
            <a:r>
              <a:rPr lang="en-GB" dirty="0"/>
              <a:t>(5) Future warranties: promise as to future conduct; no need for materiality; no need for causal link between breach and loss; risk terminates automatically; repair of breach does not reinstate cover; conceptual issue with waiver of breach</a:t>
            </a:r>
          </a:p>
          <a:p>
            <a:r>
              <a:rPr lang="en-GB" dirty="0"/>
              <a:t>(6) Suspensory provisions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315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EFFECTS OF IA 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No measures on conditions precedent to risk/cover or on notice provisions </a:t>
            </a:r>
          </a:p>
          <a:p>
            <a:pPr lvl="1"/>
            <a:r>
              <a:rPr lang="en-GB" dirty="0"/>
              <a:t>ICA 1984, s 54(1) (</a:t>
            </a:r>
            <a:r>
              <a:rPr lang="en-GB" dirty="0" err="1"/>
              <a:t>Cth</a:t>
            </a:r>
            <a:r>
              <a:rPr lang="en-GB" dirty="0"/>
              <a:t>) – was LC afraid of claims made and notified cases? Note Australian solution – ICA 1984, s 40</a:t>
            </a:r>
          </a:p>
          <a:p>
            <a:pPr lvl="1"/>
            <a:r>
              <a:rPr lang="en-GB" dirty="0"/>
              <a:t>Insurance Law Reform Act 1977, s 9 (NZ)</a:t>
            </a:r>
          </a:p>
          <a:p>
            <a:r>
              <a:rPr lang="en-GB" dirty="0"/>
              <a:t>Present warranties banned, contracting out not permitted (IA 2015, s 9)</a:t>
            </a:r>
          </a:p>
          <a:p>
            <a:r>
              <a:rPr lang="en-GB" dirty="0"/>
              <a:t>Future warranties suspensory only, so warranty bites only at time of breach, MIA 1906, </a:t>
            </a:r>
            <a:r>
              <a:rPr lang="en-GB" dirty="0" err="1"/>
              <a:t>ss</a:t>
            </a:r>
            <a:r>
              <a:rPr lang="en-GB" dirty="0"/>
              <a:t> 33 and 34 amended (IA 2015, s 10)</a:t>
            </a:r>
          </a:p>
          <a:p>
            <a:r>
              <a:rPr lang="en-GB" dirty="0"/>
              <a:t>Risk clauses enforceable only if relate to loss (IA 2015, s 11)</a:t>
            </a:r>
          </a:p>
          <a:p>
            <a:r>
              <a:rPr lang="en-GB" dirty="0"/>
              <a:t>Sections 10 and 11 are cumulative, so warranty may not be enforceable even if loss occurs during period of breach, but note difficult drafting of s 10(2)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6020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PRESENT WARRANTIES: S 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(1) This section applies to representations made by the insured in connection with—</a:t>
            </a:r>
          </a:p>
          <a:p>
            <a:pPr marL="0" indent="0">
              <a:buNone/>
            </a:pPr>
            <a:r>
              <a:rPr lang="en-GB" dirty="0"/>
              <a:t>	(a)	a proposed non-consumer insurance contract, or</a:t>
            </a:r>
          </a:p>
          <a:p>
            <a:pPr marL="0" indent="0">
              <a:buNone/>
            </a:pPr>
            <a:r>
              <a:rPr lang="en-GB" dirty="0"/>
              <a:t>	(b)	a proposed variation to a non-consumer 			insurance contract.</a:t>
            </a:r>
          </a:p>
          <a:p>
            <a:pPr marL="0" indent="0">
              <a:buNone/>
            </a:pPr>
            <a:r>
              <a:rPr lang="en-GB" dirty="0"/>
              <a:t>   (2) Such a representation is not capable of being converted into a warranty by means of any provision of the non-consumer insurance contract (or of the terms of the variation), or of any other contract (and whether by declaring the representation to form the basis of the contract or otherwise).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2434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823</Words>
  <Application>Microsoft Macintosh PowerPoint</Application>
  <PresentationFormat>On-screen Show (16:9)</PresentationFormat>
  <Paragraphs>100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INSURANCE LAW REFORM IN THE UK  Tel Aviv  23 April 2018</vt:lpstr>
      <vt:lpstr>UTMOST GOOD FAITH AND PRESENTATION OF THE RISK</vt:lpstr>
      <vt:lpstr>DUTY OF FAIR PRESENTATION: ASSURED’S KNOWLEDGE</vt:lpstr>
      <vt:lpstr>DUTY OF FAIR PRESENTATION: LIMITS OF DUTY OF DISCLOSURE</vt:lpstr>
      <vt:lpstr>REMEDIES</vt:lpstr>
      <vt:lpstr>CONTENTS OF AN INSURANCE POLICY</vt:lpstr>
      <vt:lpstr>CLASSIFICATION OF TERMS: COMMON LAW</vt:lpstr>
      <vt:lpstr>EFFECTS OF IA 2015</vt:lpstr>
      <vt:lpstr>PRESENT WARRANTIES: S 9</vt:lpstr>
      <vt:lpstr>FUTURE WARRANTIES: S 10</vt:lpstr>
      <vt:lpstr>OTHER TERMS: S 11</vt:lpstr>
      <vt:lpstr>FRAUDULENT CLAIMS</vt:lpstr>
      <vt:lpstr>LATE PAYMENT: IA 2015, SS 13A AND 16A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 TO BASICS:ELEMENTS OF INSURANCE LAW I HFW</dc:title>
  <dc:creator>Robert Merkin</dc:creator>
  <cp:lastModifiedBy>Robert Merkin</cp:lastModifiedBy>
  <cp:revision>18</cp:revision>
  <dcterms:created xsi:type="dcterms:W3CDTF">2017-02-02T15:30:19Z</dcterms:created>
  <dcterms:modified xsi:type="dcterms:W3CDTF">2018-04-21T19:17:40Z</dcterms:modified>
</cp:coreProperties>
</file>